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340" r:id="rId2"/>
    <p:sldId id="342" r:id="rId3"/>
    <p:sldId id="313" r:id="rId4"/>
    <p:sldId id="325" r:id="rId5"/>
    <p:sldId id="327" r:id="rId6"/>
    <p:sldId id="328" r:id="rId7"/>
    <p:sldId id="329" r:id="rId8"/>
    <p:sldId id="336" r:id="rId9"/>
    <p:sldId id="330" r:id="rId10"/>
    <p:sldId id="331" r:id="rId11"/>
    <p:sldId id="332" r:id="rId12"/>
    <p:sldId id="333" r:id="rId13"/>
    <p:sldId id="334" r:id="rId14"/>
    <p:sldId id="335" r:id="rId15"/>
    <p:sldId id="317" r:id="rId16"/>
    <p:sldId id="326" r:id="rId17"/>
    <p:sldId id="338" r:id="rId18"/>
    <p:sldId id="337" r:id="rId19"/>
    <p:sldId id="339" r:id="rId20"/>
    <p:sldId id="343" r:id="rId21"/>
    <p:sldId id="344" r:id="rId22"/>
    <p:sldId id="345" r:id="rId23"/>
    <p:sldId id="346" r:id="rId24"/>
    <p:sldId id="347" r:id="rId25"/>
    <p:sldId id="348" r:id="rId26"/>
    <p:sldId id="284" r:id="rId27"/>
  </p:sldIdLst>
  <p:sldSz cx="12192000" cy="6858000"/>
  <p:notesSz cx="6954838" cy="93091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CE928E38-977B-4695-B7E5-DD5103365BA1}" type="datetimeFigureOut">
              <a:rPr lang="es-SV" smtClean="0"/>
              <a:t>27/01/2021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77F80A5E-3D23-410E-BD95-2A824F7862CD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64100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1B14F-8A95-4EC9-B451-7E8F9DCDA1AF}" type="datetimeFigureOut">
              <a:rPr lang="es-SV" smtClean="0"/>
              <a:t>27/01/2021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1ADCB-1B7B-4ABC-9F5A-57361F35D13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3788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34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3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6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9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7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8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3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7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4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7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02FAD-DE2D-48F9-8285-C28B37AFCEF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27/01/2021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CA5E8-E23F-486B-B696-9407FBD3F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4006"/>
            <a:ext cx="2456331" cy="785153"/>
          </a:xfrm>
          <a:prstGeom prst="rect">
            <a:avLst/>
          </a:prstGeom>
        </p:spPr>
      </p:pic>
      <p:grpSp>
        <p:nvGrpSpPr>
          <p:cNvPr id="8" name="Grupo 7"/>
          <p:cNvGrpSpPr/>
          <p:nvPr userDrawn="1"/>
        </p:nvGrpSpPr>
        <p:grpSpPr>
          <a:xfrm>
            <a:off x="1" y="6334126"/>
            <a:ext cx="12192001" cy="523875"/>
            <a:chOff x="0" y="0"/>
            <a:chExt cx="7415214" cy="428626"/>
          </a:xfrm>
        </p:grpSpPr>
        <p:sp>
          <p:nvSpPr>
            <p:cNvPr id="9" name="Rectángulo 8"/>
            <p:cNvSpPr/>
            <p:nvPr userDrawn="1"/>
          </p:nvSpPr>
          <p:spPr>
            <a:xfrm>
              <a:off x="0" y="2"/>
              <a:ext cx="5434013" cy="428624"/>
            </a:xfrm>
            <a:prstGeom prst="rect">
              <a:avLst/>
            </a:prstGeom>
            <a:solidFill>
              <a:srgbClr val="000F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SV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5434014" y="1"/>
              <a:ext cx="1981200" cy="42862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SV" sz="18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5434014" y="1"/>
              <a:ext cx="342900" cy="42862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SV" sz="18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776914" y="0"/>
              <a:ext cx="628649" cy="428624"/>
            </a:xfrm>
            <a:prstGeom prst="rect">
              <a:avLst/>
            </a:prstGeom>
            <a:solidFill>
              <a:srgbClr val="FA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SV" sz="1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18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courser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ursera.org/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s.godadd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daddy.com/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aws.amazon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airbnb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ubereats.com/en-SV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kickstarter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facebook.com/pg/BETCRIShispano/abou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rategiaynegocios.net/lasclavesdeldia/979253-330/dinero-f%C3%ADsico-est%C3%A1-a-tres-pasos-de-su-tumba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1800papeles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hyperlink" Target="https://www.1800tramites.com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zsV66o5ttE" TargetMode="External"/><Relationship Id="rId4" Type="http://schemas.openxmlformats.org/officeDocument/2006/relationships/hyperlink" Target="https://youtu.be/8zsV66o5ttE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NoAUHW_atE" TargetMode="External"/><Relationship Id="rId4" Type="http://schemas.openxmlformats.org/officeDocument/2006/relationships/hyperlink" Target="https://www.youtube.com/watch?v=oNoAUHW_at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1Le5GYkBT8" TargetMode="External"/><Relationship Id="rId4" Type="http://schemas.openxmlformats.org/officeDocument/2006/relationships/hyperlink" Target="https://youtu.be/i1Le5GYkBT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ocs.google.com/drawings/d/1ZimNRIi0HIFO8GUOuU9We13lOrFR1-s9m-0Ft_hnb8U/edit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waCuSIDs9A" TargetMode="External"/><Relationship Id="rId4" Type="http://schemas.openxmlformats.org/officeDocument/2006/relationships/hyperlink" Target="https://youtu.be/UwaCuSIDs9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ocs.google.com/drawings/d/1cgrGOiL9_C8QN0bFdCt1ZDE0kwaGTRhObt0HOhTu3d4/template/preview?usp=drive_web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wix.com/" TargetMode="External"/><Relationship Id="rId2" Type="http://schemas.openxmlformats.org/officeDocument/2006/relationships/hyperlink" Target="mailto:racastroc@ujmd.edu.s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BYVgOC24v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robcastro" TargetMode="External"/><Relationship Id="rId2" Type="http://schemas.openxmlformats.org/officeDocument/2006/relationships/hyperlink" Target="mailto:roca2608@gmail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uZ0JWQbeLU" TargetMode="External"/><Relationship Id="rId3" Type="http://schemas.openxmlformats.org/officeDocument/2006/relationships/hyperlink" Target="https://es.wikipedia.org/wiki/Producto_(marketing)" TargetMode="Externa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uZ0JWQbeLU" TargetMode="External"/><Relationship Id="rId6" Type="http://schemas.openxmlformats.org/officeDocument/2006/relationships/hyperlink" Target="https://es.wikipedia.org/wiki/P%C3%A1ginas_web" TargetMode="External"/><Relationship Id="rId5" Type="http://schemas.openxmlformats.org/officeDocument/2006/relationships/hyperlink" Target="https://es.wikipedia.org/wiki/Redes_sociales" TargetMode="External"/><Relationship Id="rId4" Type="http://schemas.openxmlformats.org/officeDocument/2006/relationships/hyperlink" Target="https://es.wikipedia.org/wiki/Servicio_(econom%C3%ADa)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pagapoco.com/sv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cuponclub.net/San-salvado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spotify.com/sv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s.kaya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ayak.com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www.despegar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utec.edu.sv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www.ufg.edu.sv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arca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rca.com/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3452" y="2674960"/>
            <a:ext cx="1056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600" b="1" dirty="0" smtClean="0">
                <a:solidFill>
                  <a:schemeClr val="accent1">
                    <a:lumMod val="75000"/>
                  </a:schemeClr>
                </a:solidFill>
              </a:rPr>
              <a:t>LA TRANSFORMACIÓN DIGITAL</a:t>
            </a:r>
            <a:endParaRPr lang="es-SV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926726" y="194756"/>
            <a:ext cx="837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/>
              <a:t>Nuevas formas de e </a:t>
            </a:r>
            <a:r>
              <a:rPr lang="es-SV" sz="2800" b="1" dirty="0" err="1"/>
              <a:t>learning</a:t>
            </a:r>
            <a:r>
              <a:rPr lang="es-SV" sz="2800" b="1" dirty="0"/>
              <a:t> + e mail marketing	</a:t>
            </a:r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8672" t="7977" r="19022" b="8441"/>
          <a:stretch/>
        </p:blipFill>
        <p:spPr>
          <a:xfrm>
            <a:off x="1128216" y="1651163"/>
            <a:ext cx="4104564" cy="309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785" t="7976" r="29721" b="5913"/>
          <a:stretch/>
        </p:blipFill>
        <p:spPr>
          <a:xfrm>
            <a:off x="6237027" y="1573321"/>
            <a:ext cx="4790364" cy="3385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1877097" y="5000404"/>
            <a:ext cx="2099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400" dirty="0">
                <a:hlinkClick r:id="rId5"/>
              </a:rPr>
              <a:t>www.coursera.org</a:t>
            </a:r>
            <a:endParaRPr lang="es-SV" sz="1400" dirty="0"/>
          </a:p>
        </p:txBody>
      </p:sp>
    </p:spTree>
    <p:extLst>
      <p:ext uri="{BB962C8B-B14F-4D97-AF65-F5344CB8AC3E}">
        <p14:creationId xmlns:p14="http://schemas.microsoft.com/office/powerpoint/2010/main" val="1827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155026" y="222051"/>
            <a:ext cx="447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/>
              <a:t>Negocios en la nube</a:t>
            </a:r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7365" t="8317" r="7112" b="7067"/>
          <a:stretch/>
        </p:blipFill>
        <p:spPr>
          <a:xfrm>
            <a:off x="777922" y="1388792"/>
            <a:ext cx="4874999" cy="271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094" t="7933" r="1598" b="6491"/>
          <a:stretch/>
        </p:blipFill>
        <p:spPr>
          <a:xfrm>
            <a:off x="6476904" y="1388793"/>
            <a:ext cx="5484453" cy="271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2055769" y="4436293"/>
            <a:ext cx="2099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400" dirty="0">
                <a:hlinkClick r:id="rId6"/>
              </a:rPr>
              <a:t>www.godaddy.com</a:t>
            </a:r>
            <a:endParaRPr lang="es-SV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8102290" y="4416225"/>
            <a:ext cx="2099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400" dirty="0">
                <a:hlinkClick r:id="rId6"/>
              </a:rPr>
              <a:t>www. aws.amazon.com</a:t>
            </a:r>
            <a:endParaRPr lang="es-SV" sz="1400" dirty="0"/>
          </a:p>
        </p:txBody>
      </p:sp>
    </p:spTree>
    <p:extLst>
      <p:ext uri="{BB962C8B-B14F-4D97-AF65-F5344CB8AC3E}">
        <p14:creationId xmlns:p14="http://schemas.microsoft.com/office/powerpoint/2010/main" val="26893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035910" y="249347"/>
            <a:ext cx="825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/>
              <a:t>Economías colaborativas</a:t>
            </a:r>
            <a:endParaRPr lang="es-SV" sz="2800" b="1" dirty="0"/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008" t="9931" r="1716" b="5650"/>
          <a:stretch/>
        </p:blipFill>
        <p:spPr>
          <a:xfrm>
            <a:off x="511268" y="1557106"/>
            <a:ext cx="5248088" cy="256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5709" t="9134" r="6754" b="14211"/>
          <a:stretch/>
        </p:blipFill>
        <p:spPr>
          <a:xfrm>
            <a:off x="6523629" y="1557106"/>
            <a:ext cx="5349923" cy="263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3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69216" y="262994"/>
            <a:ext cx="750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/>
              <a:t>Fondos para </a:t>
            </a:r>
            <a:r>
              <a:rPr lang="es-SV" sz="2800" b="1" dirty="0" smtClean="0"/>
              <a:t>proyectos y apuestas</a:t>
            </a:r>
            <a:endParaRPr lang="es-SV" sz="28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814161" y="4349075"/>
            <a:ext cx="2099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400" dirty="0">
                <a:hlinkClick r:id="rId2"/>
              </a:rPr>
              <a:t>www. kickstarter.com</a:t>
            </a:r>
            <a:endParaRPr lang="es-SV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19" t="9532" r="2053" b="8637"/>
          <a:stretch/>
        </p:blipFill>
        <p:spPr>
          <a:xfrm>
            <a:off x="409434" y="1467807"/>
            <a:ext cx="5527843" cy="262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3359" t="9731" r="21082" b="7044"/>
          <a:stretch/>
        </p:blipFill>
        <p:spPr>
          <a:xfrm>
            <a:off x="6428094" y="1079794"/>
            <a:ext cx="5527845" cy="342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2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004901" y="153813"/>
            <a:ext cx="447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/>
              <a:t>El dinero virtual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690" t="8893" r="15329" b="16491"/>
          <a:stretch/>
        </p:blipFill>
        <p:spPr>
          <a:xfrm>
            <a:off x="479465" y="1784119"/>
            <a:ext cx="4733980" cy="279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1623000" y="4912682"/>
            <a:ext cx="89118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050" dirty="0">
                <a:hlinkClick r:id="rId3"/>
              </a:rPr>
              <a:t>http://www.estrategiaynegocios.net/lasclavesdeldia/979253-330/dinero-f%C3%ADsico-est%C3%A1-a-tres-pasos-de-su-tumba</a:t>
            </a:r>
            <a:endParaRPr lang="es-SV" sz="105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2879" t="11971" r="5706" b="10914"/>
          <a:stretch/>
        </p:blipFill>
        <p:spPr>
          <a:xfrm>
            <a:off x="6036316" y="1784118"/>
            <a:ext cx="5264030" cy="280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1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56847" y="272953"/>
            <a:ext cx="932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/>
              <a:t>Consejería </a:t>
            </a:r>
            <a:endParaRPr lang="es-SV" sz="2800" b="1" dirty="0"/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4216" t="10329" r="15597" b="11424"/>
          <a:stretch/>
        </p:blipFill>
        <p:spPr>
          <a:xfrm>
            <a:off x="122829" y="1364778"/>
            <a:ext cx="5268035" cy="3301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3134" t="10329" r="4068" b="8637"/>
          <a:stretch/>
        </p:blipFill>
        <p:spPr>
          <a:xfrm>
            <a:off x="5804848" y="1534975"/>
            <a:ext cx="6032310" cy="296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6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32764" y="2729552"/>
            <a:ext cx="1056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600" b="1" dirty="0" smtClean="0">
                <a:solidFill>
                  <a:schemeClr val="accent1">
                    <a:lumMod val="75000"/>
                  </a:schemeClr>
                </a:solidFill>
              </a:rPr>
              <a:t>ESTRATEGIAS DEL E COMMERCE</a:t>
            </a:r>
            <a:endParaRPr lang="es-SV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56847" y="272953"/>
            <a:ext cx="932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/>
              <a:t>Las 5 estrategias del e </a:t>
            </a:r>
            <a:r>
              <a:rPr lang="es-SV" sz="2800" b="1" dirty="0" err="1" smtClean="0"/>
              <a:t>commerce</a:t>
            </a:r>
            <a:endParaRPr lang="es-SV" sz="2800" b="1" dirty="0"/>
          </a:p>
        </p:txBody>
      </p:sp>
      <p:pic>
        <p:nvPicPr>
          <p:cNvPr id="5" name="8zsV66o5tt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59456" y="1488032"/>
            <a:ext cx="6926240" cy="3896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5123094" y="5591749"/>
            <a:ext cx="2998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hlinkClick r:id="rId4"/>
              </a:rPr>
              <a:t>https://</a:t>
            </a:r>
            <a:r>
              <a:rPr lang="es-SV" dirty="0" smtClean="0">
                <a:hlinkClick r:id="rId4"/>
              </a:rPr>
              <a:t>youtu.be/8zsV66o5ttE</a:t>
            </a:r>
            <a:endParaRPr lang="es-SV" dirty="0" smtClean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86558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56847" y="272953"/>
            <a:ext cx="932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/>
              <a:t>Cual será el modelo de negocio en línea que iniciaras? </a:t>
            </a:r>
            <a:endParaRPr lang="es-SV" sz="28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122830" y="5813946"/>
            <a:ext cx="592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dirty="0" smtClean="0"/>
              <a:t>Taller en grupos de trabajo 10 minutos 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2094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87100" y="2388352"/>
            <a:ext cx="10563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600" b="1" dirty="0" smtClean="0">
                <a:solidFill>
                  <a:schemeClr val="accent1">
                    <a:lumMod val="75000"/>
                  </a:schemeClr>
                </a:solidFill>
              </a:rPr>
              <a:t>EMPECEMOS NUESTRA IDEA E COMMERCE</a:t>
            </a:r>
          </a:p>
          <a:p>
            <a:pPr algn="ctr"/>
            <a:r>
              <a:rPr lang="es-SV" sz="3600" b="1" dirty="0" smtClean="0">
                <a:solidFill>
                  <a:schemeClr val="accent1">
                    <a:lumMod val="75000"/>
                  </a:schemeClr>
                </a:solidFill>
              </a:rPr>
              <a:t>PARA ELLO APRENDAMOS A COMPETIR EN LOS MERCADOS</a:t>
            </a:r>
            <a:endParaRPr lang="es-SV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56847" y="272953"/>
            <a:ext cx="932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/>
              <a:t>La transformación digital</a:t>
            </a:r>
            <a:endParaRPr lang="es-SV" sz="2800" b="1" dirty="0"/>
          </a:p>
        </p:txBody>
      </p:sp>
      <p:pic>
        <p:nvPicPr>
          <p:cNvPr id="5" name="oNoAUHW_at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2524" y="1716205"/>
            <a:ext cx="5661548" cy="318462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64818" y="5127725"/>
            <a:ext cx="5093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hlinkClick r:id="rId4"/>
              </a:rPr>
              <a:t>https://www.youtube.com/watch?v=oNoAUHW_atE</a:t>
            </a:r>
            <a:endParaRPr lang="es-SV" dirty="0"/>
          </a:p>
        </p:txBody>
      </p:sp>
      <p:sp>
        <p:nvSpPr>
          <p:cNvPr id="9" name="Rectángulo 8"/>
          <p:cNvSpPr/>
          <p:nvPr/>
        </p:nvSpPr>
        <p:spPr>
          <a:xfrm>
            <a:off x="1114142" y="1119974"/>
            <a:ext cx="4003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 smtClean="0">
                <a:solidFill>
                  <a:schemeClr val="accent5">
                    <a:lumMod val="50000"/>
                  </a:schemeClr>
                </a:solidFill>
              </a:rPr>
              <a:t>La transformación Digital</a:t>
            </a:r>
            <a:endParaRPr lang="es-SV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136944" y="823469"/>
            <a:ext cx="58321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 smtClean="0">
                <a:solidFill>
                  <a:srgbClr val="222222"/>
                </a:solidFill>
              </a:rPr>
              <a:t>Se describe </a:t>
            </a:r>
            <a:r>
              <a:rPr lang="es-SV" dirty="0">
                <a:solidFill>
                  <a:srgbClr val="222222"/>
                </a:solidFill>
              </a:rPr>
              <a:t>como "el </a:t>
            </a:r>
            <a:r>
              <a:rPr lang="es-SV" i="1" dirty="0">
                <a:solidFill>
                  <a:srgbClr val="222222"/>
                </a:solidFill>
              </a:rPr>
              <a:t>efecto</a:t>
            </a:r>
            <a:r>
              <a:rPr lang="es-SV" dirty="0">
                <a:solidFill>
                  <a:srgbClr val="222222"/>
                </a:solidFill>
              </a:rPr>
              <a:t> social total y global de la digitalización". La </a:t>
            </a:r>
            <a:r>
              <a:rPr lang="es-SV" dirty="0" err="1">
                <a:solidFill>
                  <a:srgbClr val="222222"/>
                </a:solidFill>
              </a:rPr>
              <a:t>digitization</a:t>
            </a:r>
            <a:r>
              <a:rPr lang="es-SV" dirty="0">
                <a:solidFill>
                  <a:srgbClr val="222222"/>
                </a:solidFill>
              </a:rPr>
              <a:t> ha habilitado el proceso de digitalización, que dio lugar mayores oportunidades para transformar y cambiar los modelos de negocio, las estructuras socio-económicas, las medidas legales y políticas, los patrones organizacionales, las barreras culturales, etc. existentes hasta el momento</a:t>
            </a:r>
            <a:r>
              <a:rPr lang="es-SV" dirty="0" smtClean="0">
                <a:solidFill>
                  <a:srgbClr val="222222"/>
                </a:solidFill>
              </a:rPr>
              <a:t>.</a:t>
            </a:r>
          </a:p>
          <a:p>
            <a:pPr algn="just"/>
            <a:endParaRPr lang="es-SV" dirty="0">
              <a:solidFill>
                <a:srgbClr val="222222"/>
              </a:solidFill>
            </a:endParaRPr>
          </a:p>
          <a:p>
            <a:pPr algn="just"/>
            <a:r>
              <a:rPr lang="es-SV" dirty="0">
                <a:solidFill>
                  <a:srgbClr val="222222"/>
                </a:solidFill>
              </a:rPr>
              <a:t>Por lo tanto, la </a:t>
            </a:r>
            <a:r>
              <a:rPr lang="es-SV" dirty="0" err="1">
                <a:solidFill>
                  <a:srgbClr val="222222"/>
                </a:solidFill>
              </a:rPr>
              <a:t>digitization</a:t>
            </a:r>
            <a:r>
              <a:rPr lang="es-SV" dirty="0">
                <a:solidFill>
                  <a:srgbClr val="222222"/>
                </a:solidFill>
              </a:rPr>
              <a:t> (la conversión), digitalización (el proceso) y la transformación digital (el efecto) aceleran e iluminan los procesos de cambio en la sociedad, ya existentes y en curso, tanto horizontales como globales. Más allá de la implementación tecnológica o la digitalización de procesos y/o servicios una Transformación Digital implica un cambio de </a:t>
            </a:r>
            <a:r>
              <a:rPr lang="es-SV" i="1" dirty="0" err="1">
                <a:solidFill>
                  <a:srgbClr val="222222"/>
                </a:solidFill>
              </a:rPr>
              <a:t>mindset</a:t>
            </a:r>
            <a:r>
              <a:rPr lang="es-SV" i="1" dirty="0">
                <a:solidFill>
                  <a:srgbClr val="222222"/>
                </a:solidFill>
              </a:rPr>
              <a:t> y la </a:t>
            </a:r>
            <a:r>
              <a:rPr lang="es-SV" dirty="0">
                <a:solidFill>
                  <a:srgbClr val="222222"/>
                </a:solidFill>
              </a:rPr>
              <a:t>creación de una cultura de transformación, que empatice con el cambio y esté dispuesta en </a:t>
            </a:r>
            <a:r>
              <a:rPr lang="es-SV" dirty="0" smtClean="0">
                <a:solidFill>
                  <a:srgbClr val="222222"/>
                </a:solidFill>
              </a:rPr>
              <a:t>aceptarlo.</a:t>
            </a:r>
          </a:p>
          <a:p>
            <a:pPr algn="just"/>
            <a:r>
              <a:rPr lang="es-SV" b="0" i="0" dirty="0" smtClean="0">
                <a:solidFill>
                  <a:srgbClr val="222222"/>
                </a:solidFill>
                <a:effectLst/>
              </a:rPr>
              <a:t>Fuente: </a:t>
            </a:r>
            <a:r>
              <a:rPr lang="es-SV" b="0" i="0" dirty="0" err="1" smtClean="0">
                <a:solidFill>
                  <a:srgbClr val="222222"/>
                </a:solidFill>
                <a:effectLst/>
              </a:rPr>
              <a:t>wikipedia</a:t>
            </a:r>
            <a:endParaRPr lang="es-SV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17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920621" y="309111"/>
            <a:ext cx="7570090" cy="415548"/>
          </a:xfrm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s-ES" altLang="es-ES" sz="2800" b="1" dirty="0"/>
              <a:t>Definición de Estrategia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832514" y="1052657"/>
            <a:ext cx="10918208" cy="155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2290" tIns="42290" rIns="42290" bIns="42290">
            <a:spAutoFit/>
          </a:bodyPr>
          <a:lstStyle>
            <a:lvl1pPr marL="457200" indent="-457200" defTabSz="981075">
              <a:spcBef>
                <a:spcPct val="40000"/>
              </a:spcBef>
              <a:buClr>
                <a:schemeClr val="tx1"/>
              </a:buClr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14400" indent="-457200" defTabSz="981075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71600" indent="-457200" defTabSz="981075">
              <a:spcBef>
                <a:spcPct val="20000"/>
              </a:spcBef>
              <a:buClr>
                <a:schemeClr val="tx1"/>
              </a:buClr>
              <a:buFont typeface="Marlett" pitchFamily="2" charset="2"/>
              <a:buChar char="8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828800" indent="-457200" defTabSz="981075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457200" defTabSz="981075">
              <a:buClr>
                <a:srgbClr val="FFFF66"/>
              </a:buClr>
              <a:buFont typeface="Marlett" pitchFamily="2" charset="2"/>
              <a:buChar char="8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743200" indent="-457200" defTabSz="9810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3200400" indent="-457200" defTabSz="9810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657600" indent="-457200" defTabSz="9810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4114800" indent="-457200" defTabSz="9810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buClr>
                <a:srgbClr val="000000"/>
              </a:buClr>
              <a:defRPr/>
            </a:pPr>
            <a:r>
              <a:rPr lang="es-SV" altLang="es-ES" sz="2169" dirty="0">
                <a:solidFill>
                  <a:srgbClr val="000000"/>
                </a:solidFill>
              </a:rPr>
              <a:t>Definición de Estrategia: es construir una posición única y valiosa en el mercado sobre la base de un conjunto de actividades especificas y únicas que posee una empresa (M. </a:t>
            </a:r>
            <a:r>
              <a:rPr lang="es-SV" altLang="es-ES" sz="2169" dirty="0" err="1">
                <a:solidFill>
                  <a:srgbClr val="000000"/>
                </a:solidFill>
              </a:rPr>
              <a:t>Porter</a:t>
            </a:r>
            <a:r>
              <a:rPr lang="es-SV" altLang="es-ES" sz="2169" dirty="0">
                <a:solidFill>
                  <a:srgbClr val="000000"/>
                </a:solidFill>
              </a:rPr>
              <a:t>)</a:t>
            </a:r>
          </a:p>
          <a:p>
            <a:pPr algn="just">
              <a:buClr>
                <a:srgbClr val="000000"/>
              </a:buClr>
              <a:buFont typeface="Verdana" panose="020B0604030504040204" pitchFamily="34" charset="0"/>
              <a:buAutoNum type="arabicPeriod"/>
              <a:defRPr/>
            </a:pPr>
            <a:endParaRPr lang="es-SV" altLang="es-ES" sz="2169" dirty="0">
              <a:solidFill>
                <a:srgbClr val="000000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32514" y="3780960"/>
            <a:ext cx="10918208" cy="155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2290" tIns="42290" rIns="42290" bIns="42290">
            <a:spAutoFit/>
          </a:bodyPr>
          <a:lstStyle>
            <a:lvl1pPr marL="457200" indent="-457200" defTabSz="981075">
              <a:spcBef>
                <a:spcPct val="40000"/>
              </a:spcBef>
              <a:buClr>
                <a:schemeClr val="tx1"/>
              </a:buClr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14400" indent="-457200" defTabSz="981075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71600" indent="-457200" defTabSz="981075">
              <a:spcBef>
                <a:spcPct val="20000"/>
              </a:spcBef>
              <a:buClr>
                <a:schemeClr val="tx1"/>
              </a:buClr>
              <a:buFont typeface="Marlett" pitchFamily="2" charset="2"/>
              <a:buChar char="8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828800" indent="-457200" defTabSz="981075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286000" indent="-457200" defTabSz="981075">
              <a:buClr>
                <a:srgbClr val="FFFF66"/>
              </a:buClr>
              <a:buFont typeface="Marlett" pitchFamily="2" charset="2"/>
              <a:buChar char="8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743200" indent="-457200" defTabSz="9810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3200400" indent="-457200" defTabSz="9810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657600" indent="-457200" defTabSz="9810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4114800" indent="-457200" defTabSz="9810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buClr>
                <a:srgbClr val="000000"/>
              </a:buClr>
              <a:defRPr/>
            </a:pPr>
            <a:r>
              <a:rPr lang="es-SV" altLang="es-ES" sz="2169" dirty="0" smtClean="0">
                <a:solidFill>
                  <a:srgbClr val="000000"/>
                </a:solidFill>
              </a:rPr>
              <a:t>Propuesta  de valor: </a:t>
            </a:r>
            <a:r>
              <a:rPr lang="es-SV" sz="2169" dirty="0">
                <a:solidFill>
                  <a:srgbClr val="000000"/>
                </a:solidFill>
              </a:rPr>
              <a:t>es cuando desarrollo mejor mis actividades que mis rivales, generalmente estas actividades provienen de mi cadena de </a:t>
            </a:r>
            <a:r>
              <a:rPr lang="es-SV" sz="2169" dirty="0" smtClean="0">
                <a:solidFill>
                  <a:srgbClr val="000000"/>
                </a:solidFill>
              </a:rPr>
              <a:t>valor. </a:t>
            </a:r>
            <a:endParaRPr lang="es-SV" sz="2169" dirty="0">
              <a:solidFill>
                <a:srgbClr val="000000"/>
              </a:solidFill>
            </a:endParaRPr>
          </a:p>
          <a:p>
            <a:pPr algn="just">
              <a:buClr>
                <a:srgbClr val="000000"/>
              </a:buClr>
              <a:defRPr/>
            </a:pPr>
            <a:r>
              <a:rPr lang="es-SV" altLang="es-ES" sz="2169" dirty="0" smtClean="0">
                <a:solidFill>
                  <a:srgbClr val="000000"/>
                </a:solidFill>
              </a:rPr>
              <a:t>Posicionamiento </a:t>
            </a:r>
            <a:r>
              <a:rPr lang="es-SV" altLang="es-ES" sz="2169" dirty="0">
                <a:solidFill>
                  <a:srgbClr val="000000"/>
                </a:solidFill>
              </a:rPr>
              <a:t>estratégico es: realizar actividades diferentes a las de los rivales  </a:t>
            </a:r>
            <a:endParaRPr lang="es-SV" altLang="es-ES" sz="1446" b="1" dirty="0">
              <a:solidFill>
                <a:srgbClr val="000000"/>
              </a:solidFill>
            </a:endParaRPr>
          </a:p>
        </p:txBody>
      </p:sp>
      <p:pic>
        <p:nvPicPr>
          <p:cNvPr id="27653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2" t="40453" r="55534" b="22437"/>
          <a:stretch>
            <a:fillRect/>
          </a:stretch>
        </p:blipFill>
        <p:spPr bwMode="auto">
          <a:xfrm>
            <a:off x="7560860" y="1732770"/>
            <a:ext cx="1959908" cy="18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23081" y="559558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dirty="0" smtClean="0"/>
              <a:t>Explicación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9608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784694" y="156563"/>
            <a:ext cx="8789418" cy="415548"/>
          </a:xfrm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s-ES" altLang="es-ES" sz="2800" b="1" dirty="0"/>
              <a:t>Tipos de Estrategias 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499241" y="904850"/>
            <a:ext cx="2061135" cy="17757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4572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Diferenciación: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Entregar un producto 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se diferencie de la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Competencia habiendo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Mayor disponibilidad de 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pago por su calidad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125573" y="912167"/>
            <a:ext cx="2065909" cy="177447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3138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4638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6138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87638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483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203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5923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643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Segmentación:</a:t>
            </a:r>
          </a:p>
          <a:p>
            <a:pPr marL="457200" indent="-457200"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Orientada a un </a:t>
            </a:r>
            <a:r>
              <a:rPr lang="es-ES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seg</a:t>
            </a: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</a:t>
            </a:r>
          </a:p>
          <a:p>
            <a:pPr marL="457200" indent="-457200" algn="just">
              <a:defRPr/>
            </a:pPr>
            <a:r>
              <a:rPr lang="es-ES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mento</a:t>
            </a: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especifico que </a:t>
            </a:r>
          </a:p>
          <a:p>
            <a:pPr marL="457200" indent="-457200"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posee necesidades</a:t>
            </a:r>
          </a:p>
          <a:p>
            <a:pPr marL="457200" indent="-457200"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Similares Y homogénea</a:t>
            </a:r>
            <a:r>
              <a:rPr lang="es-ES" sz="1807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21120" y="906315"/>
            <a:ext cx="2045666" cy="177574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4572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Liderazgo en costo: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Compiten produciendo </a:t>
            </a:r>
          </a:p>
          <a:p>
            <a:pPr algn="just">
              <a:defRPr/>
            </a:pPr>
            <a:r>
              <a:rPr lang="es-SV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al mas bajo costo, gene-</a:t>
            </a:r>
          </a:p>
          <a:p>
            <a:pPr algn="just">
              <a:defRPr/>
            </a:pPr>
            <a:r>
              <a:rPr lang="es-SV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rando</a:t>
            </a:r>
            <a:r>
              <a:rPr lang="es-SV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economías de </a:t>
            </a:r>
          </a:p>
          <a:p>
            <a:pPr algn="just">
              <a:defRPr/>
            </a:pPr>
            <a:r>
              <a:rPr lang="es-SV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Escala.</a:t>
            </a:r>
            <a:endParaRPr lang="es-ES" sz="1600" dirty="0">
              <a:solidFill>
                <a:srgbClr val="FFFFFF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s-ES" sz="1807" dirty="0">
              <a:solidFill>
                <a:srgbClr val="FFFFFF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528552" y="3237184"/>
            <a:ext cx="2031824" cy="29833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4572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s-ES" sz="1600" dirty="0" smtClean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Diferenciación:</a:t>
            </a:r>
            <a:endParaRPr lang="es-ES" sz="1600" dirty="0">
              <a:solidFill>
                <a:srgbClr val="FFFFFF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 han hecho importantes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Por la cantidad de </a:t>
            </a:r>
            <a:r>
              <a:rPr lang="es-ES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diferen</a:t>
            </a: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</a:t>
            </a:r>
          </a:p>
          <a:p>
            <a:pPr algn="just">
              <a:defRPr/>
            </a:pPr>
            <a:r>
              <a:rPr lang="es-ES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tes</a:t>
            </a: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consumidores que pre-</a:t>
            </a:r>
          </a:p>
          <a:p>
            <a:pPr algn="just">
              <a:defRPr/>
            </a:pPr>
            <a:r>
              <a:rPr lang="es-ES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sentan</a:t>
            </a: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diferentes gustos.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Esta busca una mayor</a:t>
            </a:r>
          </a:p>
          <a:p>
            <a:pPr algn="just">
              <a:defRPr/>
            </a:pPr>
            <a:r>
              <a:rPr lang="es-ES" sz="1600" dirty="0" smtClean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Disposición </a:t>
            </a: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pagar por un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Producto ya que 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Entrega un producto 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se diferencie de la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Competencia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 BMW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222364" y="3259133"/>
            <a:ext cx="2144422" cy="2983311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4572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Liderazgo en costo: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 basa en la tendencia </a:t>
            </a:r>
          </a:p>
          <a:p>
            <a:pPr algn="just">
              <a:defRPr/>
            </a:pPr>
            <a:r>
              <a:rPr lang="es-ES" sz="1600" dirty="0" smtClean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Económica </a:t>
            </a: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menor precio 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Mayor consumo de producto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Por ende mayor </a:t>
            </a:r>
            <a:r>
              <a:rPr lang="es-ES" sz="1600" dirty="0" smtClean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producción</a:t>
            </a:r>
            <a:endParaRPr lang="es-ES" sz="1600" dirty="0">
              <a:solidFill>
                <a:srgbClr val="FFFFFF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Las empresas buscan ge-</a:t>
            </a:r>
          </a:p>
          <a:p>
            <a:pPr algn="just">
              <a:defRPr/>
            </a:pPr>
            <a:r>
              <a:rPr lang="es-ES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nerar</a:t>
            </a: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economías de escala, 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Ejemplos de esta</a:t>
            </a:r>
            <a:r>
              <a:rPr lang="en-U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Tx/>
              <a:buChar char="-"/>
              <a:defRPr/>
            </a:pPr>
            <a:r>
              <a:rPr lang="en-US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Daewo</a:t>
            </a:r>
            <a:r>
              <a:rPr lang="en-U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Cherr</a:t>
            </a:r>
            <a:r>
              <a:rPr lang="en-US" sz="1807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y</a:t>
            </a:r>
            <a:endParaRPr lang="es-ES" sz="1807" dirty="0">
              <a:solidFill>
                <a:srgbClr val="FFFFFF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043339" y="3288396"/>
            <a:ext cx="2031824" cy="298458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4572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Segmentación: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Puedo aplicar cualquiera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Pero a un segmento mas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Especifico con </a:t>
            </a:r>
            <a:r>
              <a:rPr lang="es-ES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caracteris</a:t>
            </a: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cas mas homogéneas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Al orientarme a segmentos</a:t>
            </a:r>
          </a:p>
          <a:p>
            <a:pPr algn="just">
              <a:defRPr/>
            </a:pPr>
            <a:r>
              <a:rPr lang="es-ES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Mas peque</a:t>
            </a:r>
            <a:r>
              <a:rPr lang="es-SV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ños</a:t>
            </a:r>
            <a:r>
              <a:rPr lang="es-SV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hay una alta</a:t>
            </a:r>
          </a:p>
          <a:p>
            <a:pPr algn="just">
              <a:defRPr/>
            </a:pPr>
            <a:r>
              <a:rPr lang="es-SV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Disposición a pagar. </a:t>
            </a:r>
          </a:p>
          <a:p>
            <a:pPr algn="just">
              <a:defRPr/>
            </a:pPr>
            <a:r>
              <a:rPr lang="es-SV" sz="16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Ejemplo:</a:t>
            </a:r>
          </a:p>
          <a:p>
            <a:pPr algn="just">
              <a:defRPr/>
            </a:pPr>
            <a:r>
              <a:rPr lang="es-SV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Porshe</a:t>
            </a:r>
            <a:endParaRPr lang="es-SV" sz="1600" dirty="0">
              <a:solidFill>
                <a:srgbClr val="FFFFFF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s-SV" sz="1600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Lexus</a:t>
            </a:r>
            <a:endParaRPr lang="es-ES" sz="1600" dirty="0">
              <a:solidFill>
                <a:srgbClr val="FFFFFF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8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789145" y="295461"/>
            <a:ext cx="6674271" cy="415548"/>
          </a:xfrm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s-ES" altLang="es-ES" sz="2800" b="1" dirty="0"/>
              <a:t>Metodología para construir un modelo de negocio</a:t>
            </a:r>
          </a:p>
        </p:txBody>
      </p:sp>
      <p:pic>
        <p:nvPicPr>
          <p:cNvPr id="2" name="i1Le5GYkBT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84311" y="1466709"/>
            <a:ext cx="6793553" cy="382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960347" y="5743205"/>
            <a:ext cx="3044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hlinkClick r:id="rId4"/>
              </a:rPr>
              <a:t>https://</a:t>
            </a:r>
            <a:r>
              <a:rPr lang="es-SV" dirty="0" smtClean="0">
                <a:hlinkClick r:id="rId4"/>
              </a:rPr>
              <a:t>youtu.be/i1Le5GYkBT8</a:t>
            </a:r>
            <a:endParaRPr lang="es-SV" dirty="0" smtClean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0463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789145" y="295461"/>
            <a:ext cx="6674271" cy="415548"/>
          </a:xfrm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s-ES" altLang="es-ES" sz="2800" b="1" dirty="0"/>
              <a:t>Metodología para construir un modelo de negocio</a:t>
            </a:r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3113" t="8909" r="2482" b="7323"/>
          <a:stretch/>
        </p:blipFill>
        <p:spPr>
          <a:xfrm>
            <a:off x="2356515" y="1351128"/>
            <a:ext cx="7738279" cy="3860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1255594" y="5528622"/>
            <a:ext cx="9840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>
                <a:hlinkClick r:id="rId2"/>
              </a:rPr>
              <a:t>https://docs.google.com/drawings/d/1ZimNRIi0HIFO8GUOuU9We13lOrFR1-s9m-0Ft_hnb8U/edit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0963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3789145" y="295461"/>
            <a:ext cx="6674271" cy="4155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ES" altLang="es-ES" sz="2169" b="1" dirty="0">
                <a:solidFill>
                  <a:srgbClr val="5F5F5F"/>
                </a:solidFill>
              </a:rPr>
              <a:t>El </a:t>
            </a:r>
            <a:r>
              <a:rPr lang="es-ES" altLang="es-ES" sz="2169" b="1" dirty="0" err="1" smtClean="0">
                <a:solidFill>
                  <a:srgbClr val="5F5F5F"/>
                </a:solidFill>
              </a:rPr>
              <a:t>Empathy</a:t>
            </a:r>
            <a:r>
              <a:rPr lang="es-ES" altLang="es-ES" sz="2169" b="1" dirty="0" smtClean="0">
                <a:solidFill>
                  <a:srgbClr val="5F5F5F"/>
                </a:solidFill>
              </a:rPr>
              <a:t> </a:t>
            </a:r>
            <a:r>
              <a:rPr lang="es-ES" altLang="es-ES" sz="2169" b="1" dirty="0" err="1">
                <a:solidFill>
                  <a:srgbClr val="5F5F5F"/>
                </a:solidFill>
              </a:rPr>
              <a:t>map</a:t>
            </a:r>
            <a:endParaRPr lang="es-ES" altLang="es-ES" sz="2169" b="1" dirty="0">
              <a:solidFill>
                <a:srgbClr val="5F5F5F"/>
              </a:solidFill>
            </a:endParaRPr>
          </a:p>
        </p:txBody>
      </p:sp>
      <p:pic>
        <p:nvPicPr>
          <p:cNvPr id="5" name="UwaCuSIDs9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20788" y="1378424"/>
            <a:ext cx="6428096" cy="3615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4521979" y="5141382"/>
            <a:ext cx="3148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hlinkClick r:id="rId4"/>
              </a:rPr>
              <a:t>https://</a:t>
            </a:r>
            <a:r>
              <a:rPr lang="es-SV" dirty="0" smtClean="0">
                <a:hlinkClick r:id="rId4"/>
              </a:rPr>
              <a:t>youtu.be/UwaCuSIDs9A</a:t>
            </a:r>
            <a:endParaRPr lang="es-SV" dirty="0" smtClean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5104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3789145" y="295461"/>
            <a:ext cx="6674271" cy="4155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ES" altLang="es-ES" b="1" dirty="0"/>
              <a:t>El </a:t>
            </a:r>
            <a:r>
              <a:rPr lang="es-ES" altLang="es-ES" b="1" dirty="0" err="1" smtClean="0"/>
              <a:t>Empathy</a:t>
            </a:r>
            <a:r>
              <a:rPr lang="es-ES" altLang="es-ES" b="1" dirty="0" smtClean="0"/>
              <a:t> </a:t>
            </a:r>
            <a:r>
              <a:rPr lang="es-ES" altLang="es-ES" b="1" dirty="0" err="1"/>
              <a:t>map</a:t>
            </a:r>
            <a:endParaRPr lang="es-ES" altLang="es-ES" b="1" dirty="0"/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3987" t="15997" r="24091" b="14786"/>
          <a:stretch/>
        </p:blipFill>
        <p:spPr>
          <a:xfrm>
            <a:off x="3489279" y="1078174"/>
            <a:ext cx="5881597" cy="440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0" y="5729292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>
                <a:hlinkClick r:id="rId2"/>
              </a:rPr>
              <a:t>https://docs.google.com/drawings/d/1cgrGOiL9_C8QN0bFdCt1ZDE0kwaGTRhObt0HOhTu3d4/template/preview?usp=drive_web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0313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4024" y="996283"/>
            <a:ext cx="113412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smtClean="0"/>
              <a:t>Actividades: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/>
              <a:t>Durante este curso de (4 semanas</a:t>
            </a:r>
            <a:r>
              <a:rPr lang="es-SV" b="1" dirty="0" smtClean="0"/>
              <a:t>) el grupo </a:t>
            </a:r>
            <a:r>
              <a:rPr lang="es-SV" b="1" dirty="0"/>
              <a:t>elegirá una empresa a la cual le harán la consultoría del modelo de negocio de venta en línea.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/>
              <a:t>La empresa debe ser una ya existente (no un </a:t>
            </a:r>
            <a:r>
              <a:rPr lang="es-SV" b="1" dirty="0" err="1"/>
              <a:t>side</a:t>
            </a:r>
            <a:r>
              <a:rPr lang="es-SV" b="1" dirty="0"/>
              <a:t> </a:t>
            </a:r>
            <a:r>
              <a:rPr lang="es-SV" b="1" dirty="0" err="1"/>
              <a:t>business</a:t>
            </a:r>
            <a:r>
              <a:rPr lang="es-SV" b="1" dirty="0" smtClean="0"/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SV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 smtClean="0"/>
              <a:t>Tarea 1: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 smtClean="0"/>
              <a:t>Desarrollen el </a:t>
            </a:r>
            <a:r>
              <a:rPr lang="es-SV" b="1" dirty="0" err="1" smtClean="0"/>
              <a:t>Empathy</a:t>
            </a:r>
            <a:r>
              <a:rPr lang="es-SV" b="1" dirty="0" smtClean="0"/>
              <a:t> </a:t>
            </a:r>
            <a:r>
              <a:rPr lang="es-SV" b="1" dirty="0" err="1" smtClean="0"/>
              <a:t>map</a:t>
            </a:r>
            <a:r>
              <a:rPr lang="es-SV" b="1" dirty="0" smtClean="0"/>
              <a:t> y en </a:t>
            </a:r>
            <a:r>
              <a:rPr lang="es-SV" b="1" dirty="0" err="1" smtClean="0"/>
              <a:t>Canvas</a:t>
            </a:r>
            <a:r>
              <a:rPr lang="es-SV" b="1" dirty="0" smtClean="0"/>
              <a:t> </a:t>
            </a:r>
            <a:r>
              <a:rPr lang="es-SV" b="1" dirty="0" err="1" smtClean="0"/>
              <a:t>business</a:t>
            </a:r>
            <a:r>
              <a:rPr lang="es-SV" b="1" dirty="0" smtClean="0"/>
              <a:t> </a:t>
            </a:r>
            <a:r>
              <a:rPr lang="es-SV" b="1" dirty="0" err="1" smtClean="0"/>
              <a:t>model</a:t>
            </a:r>
            <a:r>
              <a:rPr lang="es-SV" b="1" dirty="0" smtClean="0"/>
              <a:t> (formato electrónico) para la empresa seleccionada por el grupo, para ello se sugiere visiten la empresa y la conozcan.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 smtClean="0"/>
              <a:t>Me enviaran el link del </a:t>
            </a:r>
            <a:r>
              <a:rPr lang="es-SV" b="1" dirty="0" err="1" smtClean="0"/>
              <a:t>empaty</a:t>
            </a:r>
            <a:r>
              <a:rPr lang="es-SV" b="1" dirty="0" smtClean="0"/>
              <a:t> </a:t>
            </a:r>
            <a:r>
              <a:rPr lang="es-SV" b="1" dirty="0" err="1" smtClean="0"/>
              <a:t>map</a:t>
            </a:r>
            <a:r>
              <a:rPr lang="es-SV" b="1" dirty="0" smtClean="0"/>
              <a:t> y el </a:t>
            </a:r>
            <a:r>
              <a:rPr lang="es-SV" b="1" dirty="0" err="1" smtClean="0"/>
              <a:t>Canvas</a:t>
            </a:r>
            <a:r>
              <a:rPr lang="es-SV" b="1" dirty="0" smtClean="0"/>
              <a:t> </a:t>
            </a:r>
            <a:r>
              <a:rPr lang="es-SV" b="1" dirty="0" err="1" smtClean="0"/>
              <a:t>business</a:t>
            </a:r>
            <a:r>
              <a:rPr lang="es-SV" b="1" dirty="0" smtClean="0"/>
              <a:t> </a:t>
            </a:r>
            <a:r>
              <a:rPr lang="es-SV" b="1" dirty="0" err="1" smtClean="0"/>
              <a:t>model</a:t>
            </a:r>
            <a:r>
              <a:rPr lang="es-SV" b="1" dirty="0" smtClean="0"/>
              <a:t> a mi correo: </a:t>
            </a:r>
            <a:r>
              <a:rPr lang="es-SV" b="1" dirty="0" smtClean="0">
                <a:hlinkClick r:id="rId2"/>
              </a:rPr>
              <a:t>racastroc@ujmd.edu.sv</a:t>
            </a:r>
            <a:r>
              <a:rPr lang="es-SV" b="1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 smtClean="0"/>
              <a:t>Tarea 2: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dirty="0" smtClean="0"/>
              <a:t>Vean el tutorial para utilizar la herramienta </a:t>
            </a:r>
            <a:r>
              <a:rPr lang="es-SV" dirty="0" smtClean="0">
                <a:hlinkClick r:id="rId3"/>
              </a:rPr>
              <a:t>www.eswix.com</a:t>
            </a:r>
            <a:endParaRPr lang="es-SV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altLang="es-SV" dirty="0">
                <a:hlinkClick r:id="rId4"/>
              </a:rPr>
              <a:t>https://www.youtube.com/watch?v=ABYVgOC24vM</a:t>
            </a:r>
            <a:endParaRPr lang="es-ES" altLang="es-SV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 smtClean="0"/>
              <a:t>Ingresen a eswix.com, regístrense, naveguen y conozcan el CMS.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 smtClean="0"/>
              <a:t>Para la próxima clase cada uno de los grupos me deberá enviar a mi correo el link del sitio creado por ustedes.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 smtClean="0"/>
              <a:t>El sitio ya debe de tener desarrollado el proceso de compra en línea con productos de la empresa seleccionada por el grupo.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 smtClean="0"/>
              <a:t>Tarea 3: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b="1" dirty="0" smtClean="0"/>
              <a:t>Lectura del </a:t>
            </a:r>
            <a:r>
              <a:rPr lang="es-SV" b="1" dirty="0" err="1" smtClean="0"/>
              <a:t>paper</a:t>
            </a:r>
            <a:r>
              <a:rPr lang="es-SV" b="1" dirty="0" smtClean="0"/>
              <a:t>: Tiene problemas con su estrategia entonces trácela en un mapa</a:t>
            </a:r>
            <a:r>
              <a:rPr lang="es-SV" b="1" dirty="0" smtClean="0"/>
              <a:t>! (Adjunta en el meeting </a:t>
            </a:r>
            <a:r>
              <a:rPr lang="es-SV" b="1" dirty="0" err="1" smtClean="0"/>
              <a:t>request</a:t>
            </a:r>
            <a:r>
              <a:rPr lang="es-SV" b="1" dirty="0" smtClean="0"/>
              <a:t> de este día)</a:t>
            </a:r>
            <a:endParaRPr lang="es-SV" b="1" dirty="0"/>
          </a:p>
          <a:p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310479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3452" y="2674960"/>
            <a:ext cx="1056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600" b="1" dirty="0" smtClean="0">
                <a:solidFill>
                  <a:schemeClr val="accent1">
                    <a:lumMod val="75000"/>
                  </a:schemeClr>
                </a:solidFill>
              </a:rPr>
              <a:t>EL E COMMERCE Y LA APLICABILIDAD</a:t>
            </a:r>
            <a:endParaRPr lang="es-SV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295331"/>
            <a:ext cx="40806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Presentada por: Roberto Castro, MBA</a:t>
            </a:r>
          </a:p>
          <a:p>
            <a:r>
              <a:rPr lang="es-SV" b="1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2"/>
              </a:rPr>
              <a:t>roca2608@gmail.com</a:t>
            </a:r>
            <a:endParaRPr lang="es-SV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s-SV" sz="1600" dirty="0">
                <a:hlinkClick r:id="rId3"/>
              </a:rPr>
              <a:t>https://www.linkedin.com/in/robcastro</a:t>
            </a:r>
            <a:endParaRPr lang="es-SV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56847" y="272953"/>
            <a:ext cx="932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/>
              <a:t>¿Qué es el e </a:t>
            </a:r>
            <a:r>
              <a:rPr lang="es-SV" sz="2800" b="1" dirty="0" err="1" smtClean="0"/>
              <a:t>commerce</a:t>
            </a:r>
            <a:r>
              <a:rPr lang="es-SV" sz="2800" b="1" dirty="0" smtClean="0"/>
              <a:t>?</a:t>
            </a:r>
            <a:endParaRPr lang="es-SV" sz="2800" b="1" dirty="0"/>
          </a:p>
        </p:txBody>
      </p:sp>
      <p:sp>
        <p:nvSpPr>
          <p:cNvPr id="5" name="Rectángulo 4"/>
          <p:cNvSpPr/>
          <p:nvPr/>
        </p:nvSpPr>
        <p:spPr>
          <a:xfrm>
            <a:off x="6241575" y="2038459"/>
            <a:ext cx="58366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 smtClean="0">
                <a:solidFill>
                  <a:srgbClr val="444444"/>
                </a:solidFill>
                <a:latin typeface="Helvetica Neue"/>
              </a:rPr>
              <a:t>Qué es el e </a:t>
            </a:r>
            <a:r>
              <a:rPr lang="es-SV" dirty="0" err="1" smtClean="0">
                <a:solidFill>
                  <a:srgbClr val="444444"/>
                </a:solidFill>
                <a:latin typeface="Helvetica Neue"/>
              </a:rPr>
              <a:t>commerce</a:t>
            </a:r>
            <a:r>
              <a:rPr lang="es-SV" dirty="0" smtClean="0"/>
              <a:t>.</a:t>
            </a:r>
          </a:p>
          <a:p>
            <a:pPr algn="just"/>
            <a:endParaRPr lang="es-SV" dirty="0" smtClean="0"/>
          </a:p>
          <a:p>
            <a:pPr algn="just"/>
            <a:r>
              <a:rPr lang="es-SV" dirty="0"/>
              <a:t>O</a:t>
            </a:r>
            <a:r>
              <a:rPr lang="es-SV" dirty="0" smtClean="0"/>
              <a:t> </a:t>
            </a:r>
            <a:r>
              <a:rPr lang="es-SV" dirty="0">
                <a:solidFill>
                  <a:srgbClr val="444444"/>
                </a:solidFill>
                <a:latin typeface="Helvetica Neue"/>
              </a:rPr>
              <a:t>bien comercio por Internet o comercio en línea, consiste en la compra y venta de </a:t>
            </a:r>
            <a:r>
              <a:rPr lang="es-SV" dirty="0">
                <a:solidFill>
                  <a:srgbClr val="444444"/>
                </a:solidFill>
                <a:latin typeface="Helvetica Neue"/>
                <a:hlinkClick r:id="rId3" tooltip="Producto (marketing)"/>
              </a:rPr>
              <a:t>productos</a:t>
            </a:r>
            <a:r>
              <a:rPr lang="es-SV" dirty="0">
                <a:solidFill>
                  <a:srgbClr val="444444"/>
                </a:solidFill>
                <a:latin typeface="Helvetica Neue"/>
              </a:rPr>
              <a:t> o de </a:t>
            </a:r>
            <a:r>
              <a:rPr lang="es-SV" dirty="0">
                <a:solidFill>
                  <a:srgbClr val="444444"/>
                </a:solidFill>
                <a:latin typeface="Helvetica Neue"/>
                <a:hlinkClick r:id="rId4" tooltip="Servicio (economía)"/>
              </a:rPr>
              <a:t>servicios</a:t>
            </a:r>
            <a:r>
              <a:rPr lang="es-SV" dirty="0">
                <a:solidFill>
                  <a:srgbClr val="444444"/>
                </a:solidFill>
                <a:latin typeface="Helvetica Neue"/>
              </a:rPr>
              <a:t> a través de medios electrónicos, tales como </a:t>
            </a:r>
            <a:r>
              <a:rPr lang="es-SV" dirty="0">
                <a:solidFill>
                  <a:srgbClr val="444444"/>
                </a:solidFill>
                <a:latin typeface="Helvetica Neue"/>
                <a:hlinkClick r:id="rId5" tooltip="Redes sociales"/>
              </a:rPr>
              <a:t>redes sociales</a:t>
            </a:r>
            <a:r>
              <a:rPr lang="es-SV" dirty="0">
                <a:solidFill>
                  <a:srgbClr val="444444"/>
                </a:solidFill>
                <a:latin typeface="Helvetica Neue"/>
              </a:rPr>
              <a:t> y otras </a:t>
            </a:r>
            <a:r>
              <a:rPr lang="es-SV" dirty="0">
                <a:solidFill>
                  <a:srgbClr val="444444"/>
                </a:solidFill>
                <a:latin typeface="Helvetica Neue"/>
                <a:hlinkClick r:id="rId6" tooltip="Páginas web"/>
              </a:rPr>
              <a:t>páginas </a:t>
            </a:r>
            <a:r>
              <a:rPr lang="es-SV" dirty="0" smtClean="0">
                <a:solidFill>
                  <a:srgbClr val="444444"/>
                </a:solidFill>
                <a:latin typeface="Helvetica Neue"/>
                <a:hlinkClick r:id="rId6" tooltip="Páginas web"/>
              </a:rPr>
              <a:t>web</a:t>
            </a:r>
            <a:r>
              <a:rPr lang="es-SV" dirty="0" smtClean="0">
                <a:solidFill>
                  <a:srgbClr val="444444"/>
                </a:solidFill>
                <a:latin typeface="Helvetica Neue"/>
              </a:rPr>
              <a:t>.</a:t>
            </a:r>
          </a:p>
          <a:p>
            <a:pPr algn="just"/>
            <a:endParaRPr lang="es-SV" dirty="0">
              <a:solidFill>
                <a:srgbClr val="444444"/>
              </a:solidFill>
              <a:latin typeface="Helvetica Neue"/>
            </a:endParaRPr>
          </a:p>
          <a:p>
            <a:pPr algn="just"/>
            <a:endParaRPr lang="es-SV" b="1" i="0" dirty="0">
              <a:solidFill>
                <a:srgbClr val="444444"/>
              </a:solidFill>
              <a:effectLst/>
              <a:latin typeface="Helvetica Neue"/>
            </a:endParaRPr>
          </a:p>
          <a:p>
            <a:pPr algn="just"/>
            <a:r>
              <a:rPr lang="es-SV" dirty="0">
                <a:solidFill>
                  <a:srgbClr val="444444"/>
                </a:solidFill>
                <a:latin typeface="Helvetica Neue"/>
              </a:rPr>
              <a:t>Fuente </a:t>
            </a:r>
            <a:r>
              <a:rPr lang="es-SV" dirty="0" smtClean="0">
                <a:solidFill>
                  <a:srgbClr val="444444"/>
                </a:solidFill>
                <a:latin typeface="Helvetica Neue"/>
              </a:rPr>
              <a:t>Wikipedia</a:t>
            </a:r>
            <a:endParaRPr lang="es-SV" dirty="0">
              <a:solidFill>
                <a:srgbClr val="444444"/>
              </a:solidFill>
              <a:latin typeface="Helvetica Neue"/>
            </a:endParaRPr>
          </a:p>
        </p:txBody>
      </p:sp>
      <p:pic>
        <p:nvPicPr>
          <p:cNvPr id="7" name="ZuZ0JWQbeLU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19567" y="1651379"/>
            <a:ext cx="5853687" cy="3292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862345" y="5429952"/>
            <a:ext cx="3199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hlinkClick r:id="rId8"/>
              </a:rPr>
              <a:t>https://</a:t>
            </a:r>
            <a:r>
              <a:rPr lang="es-SV" dirty="0" smtClean="0">
                <a:hlinkClick r:id="rId8"/>
              </a:rPr>
              <a:t>youtu.be/ZuZ0JWQbeLU</a:t>
            </a:r>
            <a:endParaRPr lang="es-SV" dirty="0" smtClean="0"/>
          </a:p>
          <a:p>
            <a:endParaRPr lang="es-SV" dirty="0" smtClean="0"/>
          </a:p>
        </p:txBody>
      </p:sp>
    </p:spTree>
    <p:extLst>
      <p:ext uri="{BB962C8B-B14F-4D97-AF65-F5344CB8AC3E}">
        <p14:creationId xmlns:p14="http://schemas.microsoft.com/office/powerpoint/2010/main" val="688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667478" y="229347"/>
            <a:ext cx="7455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/>
              <a:t>Modelos de negocio en línea que se quedarán!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288992" y="1583415"/>
            <a:ext cx="403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Ventas rápidas en línea, </a:t>
            </a:r>
            <a:r>
              <a:rPr lang="es-SV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outlets</a:t>
            </a:r>
            <a:r>
              <a:rPr lang="es-SV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y ofertas </a:t>
            </a:r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455" t="9333" r="1828" b="6048"/>
          <a:stretch/>
        </p:blipFill>
        <p:spPr>
          <a:xfrm>
            <a:off x="259307" y="2180701"/>
            <a:ext cx="5410291" cy="266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0634" t="8936" r="9776" b="10229"/>
          <a:stretch/>
        </p:blipFill>
        <p:spPr>
          <a:xfrm>
            <a:off x="6346210" y="2180701"/>
            <a:ext cx="4660574" cy="266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88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40626" y="249346"/>
            <a:ext cx="7868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/>
              <a:t>Ventas </a:t>
            </a:r>
            <a:r>
              <a:rPr lang="es-SV" sz="2800" b="1" dirty="0" err="1"/>
              <a:t>Fremiun</a:t>
            </a:r>
            <a:r>
              <a:rPr lang="es-SV" sz="2800" b="1" dirty="0"/>
              <a:t> o gratis y posterior cobro</a:t>
            </a:r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3533" t="7790" r="15141" b="9188"/>
          <a:stretch/>
        </p:blipFill>
        <p:spPr>
          <a:xfrm>
            <a:off x="1009934" y="1606263"/>
            <a:ext cx="4339987" cy="2840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b="5271"/>
          <a:stretch/>
        </p:blipFill>
        <p:spPr>
          <a:xfrm>
            <a:off x="6302456" y="1679201"/>
            <a:ext cx="5107071" cy="271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90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250560" y="167460"/>
            <a:ext cx="447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/>
              <a:t>Los compradores en línea</a:t>
            </a:r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6050" t="7976" r="16924" b="8255"/>
          <a:stretch/>
        </p:blipFill>
        <p:spPr>
          <a:xfrm>
            <a:off x="1064525" y="1872286"/>
            <a:ext cx="4523097" cy="317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470" t="8350" r="2553" b="5457"/>
          <a:stretch/>
        </p:blipFill>
        <p:spPr>
          <a:xfrm>
            <a:off x="5874206" y="2054841"/>
            <a:ext cx="5576265" cy="281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2346415" y="5249327"/>
            <a:ext cx="170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hlinkClick r:id="rId6"/>
              </a:rPr>
              <a:t>www.kayak.com</a:t>
            </a:r>
            <a:endParaRPr lang="es-SV" dirty="0"/>
          </a:p>
        </p:txBody>
      </p:sp>
      <p:sp>
        <p:nvSpPr>
          <p:cNvPr id="8" name="Rectángulo 7"/>
          <p:cNvSpPr/>
          <p:nvPr/>
        </p:nvSpPr>
        <p:spPr>
          <a:xfrm>
            <a:off x="7598078" y="5064661"/>
            <a:ext cx="2021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hlinkClick r:id="rId6"/>
              </a:rPr>
              <a:t>www.despegar.com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7470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50560" y="167460"/>
            <a:ext cx="447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/>
              <a:t>Universidades </a:t>
            </a:r>
            <a:r>
              <a:rPr lang="es-SV" sz="2800" b="1" dirty="0"/>
              <a:t>en línea</a:t>
            </a:r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6269" t="9532" r="5298" b="11025"/>
          <a:stretch/>
        </p:blipFill>
        <p:spPr>
          <a:xfrm>
            <a:off x="450377" y="1569496"/>
            <a:ext cx="5485440" cy="2770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4104" t="9532" r="15373" b="6247"/>
          <a:stretch/>
        </p:blipFill>
        <p:spPr>
          <a:xfrm>
            <a:off x="6373506" y="1180534"/>
            <a:ext cx="5284876" cy="3548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1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250561" y="181108"/>
            <a:ext cx="447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/>
              <a:t>Generación de leads</a:t>
            </a:r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2693" t="7790" r="14093" b="4898"/>
          <a:stretch/>
        </p:blipFill>
        <p:spPr>
          <a:xfrm>
            <a:off x="566033" y="1618727"/>
            <a:ext cx="4510934" cy="302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6819" t="8349" r="8427" b="12174"/>
          <a:stretch/>
        </p:blipFill>
        <p:spPr>
          <a:xfrm>
            <a:off x="5657698" y="1618727"/>
            <a:ext cx="5836101" cy="307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1950629" y="4815239"/>
            <a:ext cx="1762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hlinkClick r:id="rId5"/>
              </a:rPr>
              <a:t>www.marca.com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7006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18453</TotalTime>
  <Words>638</Words>
  <Application>Microsoft Office PowerPoint</Application>
  <PresentationFormat>Panorámica</PresentationFormat>
  <Paragraphs>124</Paragraphs>
  <Slides>26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Helvetica Neue</vt:lpstr>
      <vt:lpstr>Times New Roman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roca2608</dc:creator>
  <cp:lastModifiedBy>Cuenta Microsoft</cp:lastModifiedBy>
  <cp:revision>162</cp:revision>
  <cp:lastPrinted>2016-09-07T16:41:33Z</cp:lastPrinted>
  <dcterms:created xsi:type="dcterms:W3CDTF">2016-08-29T23:50:07Z</dcterms:created>
  <dcterms:modified xsi:type="dcterms:W3CDTF">2021-01-27T17:54:35Z</dcterms:modified>
</cp:coreProperties>
</file>